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x="6858000" cy="9144000"/>
  <p:embeddedFontLst>
    <p:embeddedFont>
      <p:font typeface="Raleway"/>
      <p:regular r:id="rId16"/>
      <p:bold r:id="rId17"/>
      <p:italic r:id="rId18"/>
      <p:boldItalic r:id="rId19"/>
    </p:embeddedFont>
    <p:embeddedFont>
      <p:font typeface="Constantia"/>
      <p:regular r:id="rId20"/>
      <p:bold r:id="rId21"/>
      <p:italic r:id="rId22"/>
      <p:boldItalic r:id="rId23"/>
    </p:embeddedFont>
    <p:embeddedFont>
      <p:font typeface="Poppi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8" roundtripDataSignature="AMtx7mjsvzOFFBoN5ExQj2JnjmDqUbJw4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onstantia-regular.fntdata"/><Relationship Id="rId22" Type="http://schemas.openxmlformats.org/officeDocument/2006/relationships/font" Target="fonts/Constantia-italic.fntdata"/><Relationship Id="rId21" Type="http://schemas.openxmlformats.org/officeDocument/2006/relationships/font" Target="fonts/Constantia-bold.fntdata"/><Relationship Id="rId24" Type="http://schemas.openxmlformats.org/officeDocument/2006/relationships/font" Target="fonts/Poppins-regular.fntdata"/><Relationship Id="rId23" Type="http://schemas.openxmlformats.org/officeDocument/2006/relationships/font" Target="fonts/Constantia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Poppins-italic.fntdata"/><Relationship Id="rId25" Type="http://schemas.openxmlformats.org/officeDocument/2006/relationships/font" Target="fonts/Poppins-bold.fntdata"/><Relationship Id="rId28" Type="http://customschemas.google.com/relationships/presentationmetadata" Target="metadata"/><Relationship Id="rId27" Type="http://schemas.openxmlformats.org/officeDocument/2006/relationships/font" Target="fonts/Poppins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Raleway-bold.fntdata"/><Relationship Id="rId16" Type="http://schemas.openxmlformats.org/officeDocument/2006/relationships/font" Target="fonts/Raleway-regular.fntdata"/><Relationship Id="rId19" Type="http://schemas.openxmlformats.org/officeDocument/2006/relationships/font" Target="fonts/Raleway-boldItalic.fntdata"/><Relationship Id="rId18" Type="http://schemas.openxmlformats.org/officeDocument/2006/relationships/font" Target="fonts/Raleway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bm-international.org/en/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1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Quelques mots sur la commission missionnaire de la FEEBF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Elle a pour objectif d’encourager et promouvoir le soutien de la Mission au sein des Églises de notre Fédération.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Elle s’applique à :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- Susciter l’intérêt missionnaire en encourageant la prière, le don et le service à court, moyen ou long terme sur le champ de mission.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- Assurer le suivi des missionnaires en activité.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- Organiser les tournées des missionnaires.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- Informer les Églises des besoins de la Mission par la transmission des courriers des missionnaires, d’un bulletin d’informations, de lettres de prière…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Raleway"/>
              <a:buNone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La Commission Missionnaire de la FEEBF travaille de manière étroite avec notre mission partenaire</a:t>
            </a:r>
            <a:r>
              <a:rPr b="0" i="0" lang="fr-FR" u="sng" strike="noStrike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 EBM International</a:t>
            </a:r>
            <a:r>
              <a:rPr b="0" i="0" lang="fr-FR" u="none" strike="noStrike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(Eglises Baptistes en Mission à l’International)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fr-FR"/>
              <a:t>Photos :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Char char="⮚"/>
            </a:pPr>
            <a:r>
              <a:rPr lang="fr-FR"/>
              <a:t>En haut : forage d’eau potable à Ban Mai Rom Yen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Char char="⮚"/>
            </a:pPr>
            <a:r>
              <a:rPr lang="fr-FR"/>
              <a:t>En bas : Daniel et Alice</a:t>
            </a:r>
            <a:endParaRPr/>
          </a:p>
        </p:txBody>
      </p:sp>
      <p:sp>
        <p:nvSpPr>
          <p:cNvPr id="123" name="Google Shape;123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fr-FR"/>
              <a:t>Photos :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Char char="⮚"/>
            </a:pPr>
            <a:r>
              <a:rPr lang="fr-FR"/>
              <a:t>A droite : Didier et Uranie en tournée missionnaire dans les églises en France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Char char="⮚"/>
            </a:pPr>
            <a:r>
              <a:rPr lang="fr-FR"/>
              <a:t>A gauche : Matériel récupéré en France devant servir pour l’alphabétisation des enfants</a:t>
            </a:r>
            <a:endParaRPr/>
          </a:p>
          <a:p>
            <a:pPr indent="-2159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None/>
            </a:pPr>
            <a:r>
              <a:t/>
            </a:r>
            <a:endParaRPr/>
          </a:p>
        </p:txBody>
      </p:sp>
      <p:sp>
        <p:nvSpPr>
          <p:cNvPr id="133" name="Google Shape;13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15900" lvl="3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Noto Sans Symbols"/>
              <a:buNone/>
            </a:pPr>
            <a:r>
              <a:t/>
            </a:r>
            <a:endParaRPr/>
          </a:p>
        </p:txBody>
      </p:sp>
      <p:sp>
        <p:nvSpPr>
          <p:cNvPr id="143" name="Google Shape;143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-FR"/>
              <a:t>Pour le voyage missionnaire en Thaïlande ou les programmes de volontariat, contact : presidentcm@feebf</a:t>
            </a:r>
            <a:endParaRPr/>
          </a:p>
        </p:txBody>
      </p:sp>
      <p:sp>
        <p:nvSpPr>
          <p:cNvPr id="152" name="Google Shape;152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4" name="Google Shape;174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b="1" lang="fr-FR"/>
              <a:t>Quelques mots sur l’EBM International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b="1" i="0" lang="fr-FR">
                <a:latin typeface="Arial"/>
                <a:ea typeface="Arial"/>
                <a:cs typeface="Arial"/>
                <a:sym typeface="Arial"/>
              </a:rPr>
              <a:t>Sa Mission :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En partenariat avec les Églises baptistes locales dans le monde, nous annonçons le Christ pour apporter la justice, la restauration et l’espérance autour de nous.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Nous sommes engagés à le faire sur une base d’égalité dans le partage et l’apprentissage, en donnant et en recevant.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b="1" i="0" lang="fr-FR">
                <a:latin typeface="Arial"/>
                <a:ea typeface="Arial"/>
                <a:cs typeface="Arial"/>
                <a:sym typeface="Arial"/>
              </a:rPr>
              <a:t>Ses axes de travail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fr-FR" u="none">
                <a:latin typeface="Arial"/>
                <a:ea typeface="Arial"/>
                <a:cs typeface="Arial"/>
                <a:sym typeface="Arial"/>
              </a:rPr>
              <a:t>Le développement des Églises</a:t>
            </a:r>
            <a:r>
              <a:rPr b="0" i="0" lang="fr-FR" u="none"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Les Églises locales s’engagent dans leur contexte à vivre le message de l’Évangile. Nous soutenons des projets qui leur permettent de le faire, tels que la formation théologique, l’éducation, l’évangélisation et l’implantation d’Églises.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fr-FR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Les enfants à risque </a:t>
            </a:r>
            <a:r>
              <a:rPr b="0" i="0" lang="fr-FR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fr-FR" u="none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Leur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 apporter l’amour, les soins, la sécurité, un foyer et l’accès à l’éducation.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fr-FR">
                <a:latin typeface="Arial"/>
                <a:ea typeface="Arial"/>
                <a:cs typeface="Arial"/>
                <a:sym typeface="Arial"/>
              </a:rPr>
              <a:t>La disponibilité des soins de santé </a:t>
            </a:r>
            <a:r>
              <a:rPr b="1" i="0" lang="fr-FR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Faire en sorte que les soins de santé appropriés soient disponibles, en particulier pour les populations exposées.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fr-FR">
                <a:latin typeface="Arial"/>
                <a:ea typeface="Arial"/>
                <a:cs typeface="Arial"/>
                <a:sym typeface="Arial"/>
              </a:rPr>
              <a:t>Le renforcement des capacités </a:t>
            </a:r>
            <a:r>
              <a:rPr b="1" i="0" lang="fr-FR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Permettre aux personnes de pourvoir à leurs propres besoins, d’influencer positivement leurs communautés et de proposer des solutions aux problèmes sociaux et écologiques.</a:t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b="0" i="1" lang="fr-FR">
                <a:latin typeface="Arial"/>
                <a:ea typeface="Arial"/>
                <a:cs typeface="Arial"/>
                <a:sym typeface="Arial"/>
              </a:rPr>
              <a:t>Le secours </a:t>
            </a:r>
            <a:r>
              <a:rPr b="1" i="0" lang="fr-FR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fr-FR">
                <a:solidFill>
                  <a:srgbClr val="5C6668"/>
                </a:solidFill>
                <a:latin typeface="Raleway"/>
                <a:ea typeface="Raleway"/>
                <a:cs typeface="Raleway"/>
                <a:sym typeface="Raleway"/>
              </a:rPr>
              <a:t>En cas de catastrophe, nous fournissons nourriture, eau, vêtements, aide d’urgence, abris de secours et un bon système sanitaire et d’hygiène.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  <a:defRPr b="1" sz="5600">
                <a:solidFill>
                  <a:srgbClr val="4CE0E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rmAutofit/>
          </a:bodyPr>
          <a:lstStyle>
            <a:lvl1pPr lvl="0" marR="45720" algn="r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showMasterSp="0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/>
          <p:nvPr/>
        </p:nvSpPr>
        <p:spPr>
          <a:xfrm flipH="1" rot="-10380000">
            <a:off x="3165753" y="1108077"/>
            <a:ext cx="5257800" cy="4114800"/>
          </a:xfrm>
          <a:prstGeom prst="snipRoundRect">
            <a:avLst>
              <a:gd fmla="val 0" name="adj1"/>
              <a:gd fmla="val 3646" name="adj2"/>
            </a:avLst>
          </a:prstGeom>
          <a:solidFill>
            <a:srgbClr val="FFFFFF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sx="98500" kx="100000" rotWithShape="0" algn="tl" dir="7500000" dist="38500" sy="100080">
              <a:srgbClr val="000000">
                <a:alpha val="2392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5" name="Google Shape;85;p19"/>
          <p:cNvSpPr/>
          <p:nvPr/>
        </p:nvSpPr>
        <p:spPr>
          <a:xfrm flipH="1" rot="-10380000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cap="flat" cmpd="sng" w="12700">
            <a:solidFill>
              <a:srgbClr val="FFFFFF"/>
            </a:solidFill>
            <a:prstDash val="solid"/>
            <a:bevel/>
            <a:headEnd len="sm" w="sm" type="none"/>
            <a:tailEnd len="sm" w="sm" type="none"/>
          </a:ln>
          <a:effectLst>
            <a:outerShdw blurRad="19685" rotWithShape="0" algn="tl" dir="12900000" dist="6350">
              <a:srgbClr val="000000">
                <a:alpha val="45882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6" name="Google Shape;86;p19"/>
          <p:cNvSpPr txBox="1"/>
          <p:nvPr>
            <p:ph type="title"/>
          </p:nvPr>
        </p:nvSpPr>
        <p:spPr>
          <a:xfrm>
            <a:off x="609600" y="1176998"/>
            <a:ext cx="2212848" cy="15826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alibri"/>
              <a:buNone/>
              <a:defRPr b="1" sz="2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609600" y="2828785"/>
            <a:ext cx="2209800" cy="2179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640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indent="-293369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indent="-27305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indent="-265747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indent="-265747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2" type="sldNum"/>
          </p:nvPr>
        </p:nvSpPr>
        <p:spPr>
          <a:xfrm>
            <a:off x="8077200" y="6356352"/>
            <a:ext cx="609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91" name="Google Shape;91;p19"/>
          <p:cNvSpPr/>
          <p:nvPr>
            <p:ph idx="2" type="pic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lt2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19"/>
          <p:cNvSpPr/>
          <p:nvPr/>
        </p:nvSpPr>
        <p:spPr>
          <a:xfrm flipH="1" rot="10800000">
            <a:off x="-9525" y="5816600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3921"/>
                </a:srgbClr>
              </a:gs>
              <a:gs pos="100000">
                <a:srgbClr val="00E9F7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93" name="Google Shape;93;p19"/>
          <p:cNvSpPr/>
          <p:nvPr/>
        </p:nvSpPr>
        <p:spPr>
          <a:xfrm flipH="1" rot="10800000">
            <a:off x="4381500" y="6219827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019"/>
                </a:srgbClr>
              </a:gs>
              <a:gs pos="80000">
                <a:srgbClr val="0099E4">
                  <a:alpha val="43921"/>
                </a:srgbClr>
              </a:gs>
              <a:gs pos="100000">
                <a:srgbClr val="0099E4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 rot="5400000">
            <a:off x="2377440" y="15240"/>
            <a:ext cx="438912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718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 rot="5400000">
            <a:off x="5052220" y="2491582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 rot="5400000">
            <a:off x="861220" y="510382"/>
            <a:ext cx="5211763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718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  <a:defRPr b="1" sz="5600">
                <a:solidFill>
                  <a:srgbClr val="4CE0E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rmAutofit/>
          </a:bodyPr>
          <a:lstStyle>
            <a:lvl1pPr lvl="0" marR="45720" algn="r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3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718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3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E3AC"/>
              </a:buClr>
              <a:buSzPts val="5600"/>
              <a:buFont typeface="Calibri"/>
              <a:buNone/>
              <a:defRPr b="1" sz="5600" cap="none">
                <a:solidFill>
                  <a:srgbClr val="4AE3A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" type="body"/>
          </p:nvPr>
        </p:nvSpPr>
        <p:spPr>
          <a:xfrm>
            <a:off x="530352" y="2704664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5"/>
          <p:cNvSpPr txBox="1"/>
          <p:nvPr>
            <p:ph idx="1" type="body"/>
          </p:nvPr>
        </p:nvSpPr>
        <p:spPr>
          <a:xfrm>
            <a:off x="457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5445" lvl="0" marL="4572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2" type="body"/>
          </p:nvPr>
        </p:nvSpPr>
        <p:spPr>
          <a:xfrm>
            <a:off x="4648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5445" lvl="0" marL="4572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457200" y="1855248"/>
            <a:ext cx="4040188" cy="659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2" type="body"/>
          </p:nvPr>
        </p:nvSpPr>
        <p:spPr>
          <a:xfrm>
            <a:off x="4645026" y="1859759"/>
            <a:ext cx="4041775" cy="654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3" type="body"/>
          </p:nvPr>
        </p:nvSpPr>
        <p:spPr>
          <a:xfrm>
            <a:off x="457200" y="2514600"/>
            <a:ext cx="4040188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rmAutofit/>
          </a:bodyPr>
          <a:lstStyle>
            <a:lvl1pPr indent="-361315" lvl="0" marL="457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4" type="body"/>
          </p:nvPr>
        </p:nvSpPr>
        <p:spPr>
          <a:xfrm>
            <a:off x="4645026" y="2514600"/>
            <a:ext cx="4041775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rmAutofit/>
          </a:bodyPr>
          <a:lstStyle>
            <a:lvl1pPr indent="-361315" lvl="0" marL="4572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sz="5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685800" y="514352"/>
            <a:ext cx="27432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alibri"/>
              <a:buNone/>
              <a:defRPr b="0" sz="2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685800" y="1676400"/>
            <a:ext cx="2743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75" spcFirstLastPara="1" rIns="1827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2" type="body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rmAutofit/>
          </a:bodyPr>
          <a:lstStyle>
            <a:lvl1pPr indent="-39751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indent="-368935" lvl="1" marL="9144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indent="-33528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indent="-3111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indent="-302895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2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tile algn="tl" flip="none" tx="0" sx="65000" ty="0" sy="65000"/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/>
          <p:nvPr/>
        </p:nvSpPr>
        <p:spPr>
          <a:xfrm>
            <a:off x="-9525" y="-7144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3921"/>
                </a:srgbClr>
              </a:gs>
              <a:gs pos="100000">
                <a:srgbClr val="00E9F7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" name="Google Shape;7;p9"/>
          <p:cNvSpPr/>
          <p:nvPr/>
        </p:nvSpPr>
        <p:spPr>
          <a:xfrm>
            <a:off x="4381500" y="-7144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019"/>
                </a:srgbClr>
              </a:gs>
              <a:gs pos="80000">
                <a:srgbClr val="0099E4">
                  <a:alpha val="43921"/>
                </a:srgbClr>
              </a:gs>
              <a:gs pos="100000">
                <a:srgbClr val="0099E4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" name="Google Shape;8;p9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5445" lvl="0" marL="45720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1" name="Google Shape;11;p9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2" name="Google Shape;12;p9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D0E9ED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grpSp>
        <p:nvGrpSpPr>
          <p:cNvPr id="13" name="Google Shape;13;p9"/>
          <p:cNvGrpSpPr/>
          <p:nvPr/>
        </p:nvGrpSpPr>
        <p:grpSpPr>
          <a:xfrm>
            <a:off x="-29294" y="-16113"/>
            <a:ext cx="9198255" cy="1086266"/>
            <a:chOff x="-29322" y="-1971"/>
            <a:chExt cx="9198255" cy="1086266"/>
          </a:xfrm>
        </p:grpSpPr>
        <p:sp>
          <p:nvSpPr>
            <p:cNvPr id="14" name="Google Shape;14;p9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09B6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  <p:sp>
          <p:nvSpPr>
            <p:cNvPr id="15" name="Google Shape;15;p9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tile algn="tl" flip="none" tx="0" sx="65000" ty="0" sy="65000"/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/>
          <p:nvPr/>
        </p:nvSpPr>
        <p:spPr>
          <a:xfrm>
            <a:off x="-9525" y="-7144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3921"/>
                </a:srgbClr>
              </a:gs>
              <a:gs pos="100000">
                <a:srgbClr val="00E9F7">
                  <a:alpha val="54117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4" name="Google Shape;24;p8"/>
          <p:cNvSpPr/>
          <p:nvPr/>
        </p:nvSpPr>
        <p:spPr>
          <a:xfrm>
            <a:off x="4381500" y="-7144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019"/>
                </a:srgbClr>
              </a:gs>
              <a:gs pos="80000">
                <a:srgbClr val="0099E4">
                  <a:alpha val="43921"/>
                </a:srgbClr>
              </a:gs>
              <a:gs pos="100000">
                <a:srgbClr val="0099E4">
                  <a:alpha val="4392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" name="Google Shape;25;p8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" type="body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5445" lvl="0" marL="45720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3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7" name="Google Shape;27;p8"/>
          <p:cNvSpPr txBox="1"/>
          <p:nvPr>
            <p:ph idx="10" type="dt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8" name="Google Shape;28;p8"/>
          <p:cNvSpPr txBox="1"/>
          <p:nvPr>
            <p:ph idx="11" type="ftr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9" name="Google Shape;29;p8"/>
          <p:cNvSpPr txBox="1"/>
          <p:nvPr>
            <p:ph idx="12" type="sldNum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grpSp>
        <p:nvGrpSpPr>
          <p:cNvPr id="30" name="Google Shape;30;p8"/>
          <p:cNvGrpSpPr/>
          <p:nvPr/>
        </p:nvGrpSpPr>
        <p:grpSpPr>
          <a:xfrm>
            <a:off x="-29294" y="-16113"/>
            <a:ext cx="9198255" cy="1086266"/>
            <a:chOff x="-29322" y="-1971"/>
            <a:chExt cx="9198255" cy="1086266"/>
          </a:xfrm>
        </p:grpSpPr>
        <p:sp>
          <p:nvSpPr>
            <p:cNvPr id="31" name="Google Shape;31;p8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09B6B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  <p:sp>
          <p:nvSpPr>
            <p:cNvPr id="32" name="Google Shape;32;p8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cloud.ebm-international.org/s/tedSzx8XgBYwTaE" TargetMode="External"/><Relationship Id="rId4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2.jpg"/><Relationship Id="rId6" Type="http://schemas.openxmlformats.org/officeDocument/2006/relationships/image" Target="../media/image1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4.jpg"/><Relationship Id="rId6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rive.google.com/file/d/1XA1wp3wz_jLulOG9ZdqTc0vO9W7Kzcoe/view?usp=sharing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9.png"/><Relationship Id="rId7" Type="http://schemas.openxmlformats.org/officeDocument/2006/relationships/hyperlink" Target="https://cloud.ebm-international.org/s/tedSzx8XgBYwTaE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ctrTitle"/>
          </p:nvPr>
        </p:nvSpPr>
        <p:spPr>
          <a:xfrm>
            <a:off x="460323" y="163551"/>
            <a:ext cx="7851648" cy="154803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fr-FR">
                <a:solidFill>
                  <a:srgbClr val="0070C0"/>
                </a:solidFill>
              </a:rPr>
              <a:t>1</a:t>
            </a:r>
            <a:r>
              <a:rPr baseline="30000" lang="fr-FR">
                <a:solidFill>
                  <a:srgbClr val="0070C0"/>
                </a:solidFill>
              </a:rPr>
              <a:t>er</a:t>
            </a:r>
            <a:r>
              <a:rPr lang="fr-FR">
                <a:solidFill>
                  <a:srgbClr val="0070C0"/>
                </a:solidFill>
              </a:rPr>
              <a:t> dimanche de l’Avent</a:t>
            </a:r>
            <a:br>
              <a:rPr lang="fr-FR">
                <a:solidFill>
                  <a:srgbClr val="0070C0"/>
                </a:solidFill>
              </a:rPr>
            </a:br>
            <a:r>
              <a:rPr lang="fr-FR" u="sng">
                <a:solidFill>
                  <a:schemeClr val="hlink"/>
                </a:solidFill>
                <a:hlinkClick r:id="rId3"/>
              </a:rPr>
              <a:t>Dimanche de la mission</a:t>
            </a:r>
            <a:endParaRPr/>
          </a:p>
        </p:txBody>
      </p:sp>
      <p:sp>
        <p:nvSpPr>
          <p:cNvPr id="111" name="Google Shape;111;p22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rmAutofit/>
          </a:bodyPr>
          <a:lstStyle/>
          <a:p>
            <a:pPr indent="-385445" lvl="0" marL="457200" marR="45720" rtl="0" algn="r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t/>
            </a:r>
            <a:endParaRPr/>
          </a:p>
        </p:txBody>
      </p:sp>
      <p:pic>
        <p:nvPicPr>
          <p:cNvPr descr="Une image contenant personne, habits, Visage humain, plein air&#10;&#10;Description générée automatiquement" id="112" name="Google Shape;112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711581"/>
            <a:ext cx="9144000" cy="5146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ctrTitle"/>
          </p:nvPr>
        </p:nvSpPr>
        <p:spPr>
          <a:xfrm>
            <a:off x="560098" y="768459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</a:pPr>
            <a:r>
              <a:rPr lang="fr-FR">
                <a:solidFill>
                  <a:srgbClr val="0070C0"/>
                </a:solidFill>
              </a:rPr>
              <a:t>Projets soutenus par la commission missionnaire</a:t>
            </a:r>
            <a:endParaRPr/>
          </a:p>
        </p:txBody>
      </p:sp>
      <p:sp>
        <p:nvSpPr>
          <p:cNvPr id="118" name="Google Shape;118;p23"/>
          <p:cNvSpPr txBox="1"/>
          <p:nvPr>
            <p:ph idx="1" type="subTitle"/>
          </p:nvPr>
        </p:nvSpPr>
        <p:spPr>
          <a:xfrm>
            <a:off x="560098" y="2831690"/>
            <a:ext cx="7854696" cy="2814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rmAutofit/>
          </a:bodyPr>
          <a:lstStyle/>
          <a:p>
            <a:pPr indent="-457200" lvl="0" marL="528955" marR="4572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Programme “lait et œufs” en Inde </a:t>
            </a:r>
            <a:endParaRPr>
              <a:solidFill>
                <a:srgbClr val="0070C0"/>
              </a:solidFill>
            </a:endParaRPr>
          </a:p>
          <a:p>
            <a:pPr indent="-457200" lvl="0" marL="528955" marR="4572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Imp</a:t>
            </a:r>
            <a:r>
              <a:rPr lang="fr-FR">
                <a:solidFill>
                  <a:srgbClr val="0070C0"/>
                </a:solidFill>
              </a:rPr>
              <a:t>lantations </a:t>
            </a:r>
            <a:r>
              <a:rPr lang="fr-FR">
                <a:solidFill>
                  <a:srgbClr val="0070C0"/>
                </a:solidFill>
              </a:rPr>
              <a:t>d'Églises</a:t>
            </a:r>
            <a:r>
              <a:rPr lang="fr-FR">
                <a:solidFill>
                  <a:srgbClr val="0070C0"/>
                </a:solidFill>
              </a:rPr>
              <a:t> à Cuba</a:t>
            </a:r>
            <a:endParaRPr>
              <a:solidFill>
                <a:srgbClr val="0070C0"/>
              </a:solidFill>
            </a:endParaRPr>
          </a:p>
          <a:p>
            <a:pPr indent="-457200" lvl="0" marL="528955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Centre de formation Mienh au nord de la Thaïlande</a:t>
            </a:r>
            <a:endParaRPr/>
          </a:p>
          <a:p>
            <a:pPr indent="-457200" lvl="0" marL="528955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Voyage de découverte du champ missionnaire au nord de la Thaïlande été 2026</a:t>
            </a:r>
            <a:endParaRPr/>
          </a:p>
        </p:txBody>
      </p:sp>
      <p:pic>
        <p:nvPicPr>
          <p:cNvPr id="119" name="Google Shape;119;p23"/>
          <p:cNvPicPr preferRelativeResize="0"/>
          <p:nvPr/>
        </p:nvPicPr>
        <p:blipFill rotWithShape="1">
          <a:blip r:embed="rId3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70" y="5872170"/>
            <a:ext cx="985830" cy="98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4"/>
          <p:cNvPicPr preferRelativeResize="0"/>
          <p:nvPr/>
        </p:nvPicPr>
        <p:blipFill rotWithShape="1">
          <a:blip r:embed="rId3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70" y="5872170"/>
            <a:ext cx="985830" cy="98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Visage humain, personne, habits, mur&#10;&#10;Description générée automatiquement" id="127" name="Google Shape;127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62514" y="4286897"/>
            <a:ext cx="4572000" cy="222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plein air, ciel, arbre, terre&#10;&#10;Description générée automatiquement" id="128" name="Google Shape;128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5348514" cy="401138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4"/>
          <p:cNvSpPr txBox="1"/>
          <p:nvPr/>
        </p:nvSpPr>
        <p:spPr>
          <a:xfrm>
            <a:off x="5406150" y="873550"/>
            <a:ext cx="3691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1600" u="none" cap="none" strike="noStrike">
                <a:solidFill>
                  <a:srgbClr val="0070C0"/>
                </a:solidFill>
              </a:rPr>
              <a:t>Missionnaires soutenus par la commission : Daniel et Alice PAFON parmi les Mienh en Thaïlande</a:t>
            </a:r>
            <a:endParaRPr b="1"/>
          </a:p>
        </p:txBody>
      </p:sp>
      <p:sp>
        <p:nvSpPr>
          <p:cNvPr id="130" name="Google Shape;130;p24"/>
          <p:cNvSpPr txBox="1"/>
          <p:nvPr/>
        </p:nvSpPr>
        <p:spPr>
          <a:xfrm>
            <a:off x="5464525" y="1980050"/>
            <a:ext cx="35823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Daniel forme des pasteurs et responsables d’églises MIENH afin de les préparer au service de leurs communautés en totale autonomie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Il concrétise un projet de centre de formation biblique en langue MIENH au nord de la Thaïlande </a:t>
            </a:r>
            <a:r>
              <a:rPr i="1" lang="fr-FR">
                <a:solidFill>
                  <a:srgbClr val="0070C0"/>
                </a:solidFill>
              </a:rPr>
              <a:t>(un appel de fonds vous sera transmis début 2026)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"/>
          <p:cNvPicPr preferRelativeResize="0"/>
          <p:nvPr/>
        </p:nvPicPr>
        <p:blipFill rotWithShape="1">
          <a:blip r:embed="rId3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68" y="5872170"/>
            <a:ext cx="985830" cy="98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habits, meubles, mur, intérieur&#10;&#10;Description générée automatiquement" id="137" name="Google Shape;13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28481" y="1085385"/>
            <a:ext cx="3277485" cy="46872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intérieur, plastique, boîte, sol&#10;&#10;Description générée automatiquement" id="138" name="Google Shape;138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983" y="3185182"/>
            <a:ext cx="4606339" cy="2591066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"/>
          <p:cNvSpPr txBox="1"/>
          <p:nvPr/>
        </p:nvSpPr>
        <p:spPr>
          <a:xfrm>
            <a:off x="475933" y="531980"/>
            <a:ext cx="4148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1600" u="none" cap="none" strike="noStrike">
                <a:solidFill>
                  <a:srgbClr val="0070C0"/>
                </a:solidFill>
              </a:rPr>
              <a:t>Missionnaires soutenus par la commission : Didier et Uranie ASTORGA dans la corne de l’Afrique</a:t>
            </a:r>
            <a:endParaRPr b="1"/>
          </a:p>
        </p:txBody>
      </p:sp>
      <p:sp>
        <p:nvSpPr>
          <p:cNvPr id="140" name="Google Shape;140;p2"/>
          <p:cNvSpPr txBox="1"/>
          <p:nvPr/>
        </p:nvSpPr>
        <p:spPr>
          <a:xfrm>
            <a:off x="365983" y="1489137"/>
            <a:ext cx="4368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Didier et Uranie travaillent avec une ONG pour l’alphabétisation d’enfants et d’adultes à Djibouti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Après une année passée sur ce nouveau champ missionnaire, nécessitant une adaptation culturelle et climatique, ils ont trouvé leurs marques et développé des relations amicales avec les locaux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Prions pour leur santé, l’épanouissement dans leur travail et la protection dans leurs déplacements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5"/>
          <p:cNvPicPr preferRelativeResize="0"/>
          <p:nvPr/>
        </p:nvPicPr>
        <p:blipFill rotWithShape="1">
          <a:blip r:embed="rId3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68" y="5872170"/>
            <a:ext cx="985830" cy="98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Visage humain, personne, habits, garçon&#10;&#10;Description générée automatiquement" id="147" name="Google Shape;147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82324" y="783074"/>
            <a:ext cx="3761676" cy="507344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5"/>
          <p:cNvSpPr txBox="1"/>
          <p:nvPr/>
        </p:nvSpPr>
        <p:spPr>
          <a:xfrm>
            <a:off x="328300" y="2512525"/>
            <a:ext cx="45963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La famille MINARD est en « stand by » en France en attendant de pouvoir repartir à Garoua</a:t>
            </a:r>
            <a:r>
              <a:rPr lang="fr-FR">
                <a:solidFill>
                  <a:srgbClr val="0070C0"/>
                </a:solidFill>
              </a:rPr>
              <a:t> (</a:t>
            </a: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Cameroun)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Ils se sont installés dans la région de Poitiers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Ils ont besoin de nos prières pour connaître la volonté de Dieu quant à leur avenir missionnaire mais aussi pour la recherche d’un emploi pour Nathan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L’année 2026 sera marquée par la 3éme intervention chirurgicale pour leur fille Aïna</a:t>
            </a:r>
            <a:endParaRPr/>
          </a:p>
        </p:txBody>
      </p:sp>
      <p:sp>
        <p:nvSpPr>
          <p:cNvPr id="149" name="Google Shape;149;p25"/>
          <p:cNvSpPr txBox="1"/>
          <p:nvPr/>
        </p:nvSpPr>
        <p:spPr>
          <a:xfrm>
            <a:off x="552246" y="1429130"/>
            <a:ext cx="4148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600">
                <a:solidFill>
                  <a:srgbClr val="0070C0"/>
                </a:solidFill>
              </a:rPr>
              <a:t>La famille MINARD</a:t>
            </a:r>
            <a:endParaRPr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"/>
          <p:cNvSpPr txBox="1"/>
          <p:nvPr/>
        </p:nvSpPr>
        <p:spPr>
          <a:xfrm>
            <a:off x="4665400" y="335921"/>
            <a:ext cx="37467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Et n’oubliez pas d’emporter le nouveau MagInfo, c’est le dernier !</a:t>
            </a:r>
            <a:endParaRPr b="0" i="1" sz="16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7"/>
          <p:cNvSpPr txBox="1"/>
          <p:nvPr/>
        </p:nvSpPr>
        <p:spPr>
          <a:xfrm>
            <a:off x="4665400" y="6208087"/>
            <a:ext cx="3541691" cy="353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1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Déjà disponible dans votre Église ! </a:t>
            </a:r>
            <a:endParaRPr b="0" i="1" sz="17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7"/>
          <p:cNvSpPr txBox="1"/>
          <p:nvPr/>
        </p:nvSpPr>
        <p:spPr>
          <a:xfrm>
            <a:off x="411023" y="2016763"/>
            <a:ext cx="4114200" cy="3940500"/>
          </a:xfrm>
          <a:prstGeom prst="rect">
            <a:avLst/>
          </a:prstGeom>
          <a:gradFill>
            <a:gsLst>
              <a:gs pos="0">
                <a:srgbClr val="EEF7FF"/>
              </a:gs>
              <a:gs pos="74000">
                <a:srgbClr val="80BDF6"/>
              </a:gs>
              <a:gs pos="83000">
                <a:srgbClr val="80BDF6"/>
              </a:gs>
              <a:gs pos="100000">
                <a:srgbClr val="AAD4F9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8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Offrandes missionnaires 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: Ce dimanche est très important pour rééquilibrer le budget « mission », merci pour votre générosité</a:t>
            </a:r>
            <a:endParaRPr b="0" i="0" sz="1600" u="none" cap="none" strike="noStrike">
              <a:solidFill>
                <a:srgbClr val="0F6FC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8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Une Newsletter 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(4 à 6 fois par an) remplacera le </a:t>
            </a:r>
            <a:r>
              <a:rPr b="0" i="0" lang="fr-FR" sz="1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MagInfo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 papier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8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Un voyage missionnaire 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au nord de la Thaïlande (été 2026) est en cours de préparation avec le CEJ (comité enfance jeunesse)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18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IMB</a:t>
            </a:r>
            <a:r>
              <a:rPr b="1" i="1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(International Mission Board) et la </a:t>
            </a:r>
            <a:r>
              <a:rPr b="1" i="1" lang="fr-FR" sz="18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WEC</a:t>
            </a:r>
            <a:r>
              <a:rPr b="0" i="0" lang="fr-FR" sz="16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 (Worldwilde Evangelisation for Christ) proposent des programmes de volontariat et de formation pour découvrir le champ missionnaire : avis aux amateurs !  </a:t>
            </a:r>
            <a:endParaRPr/>
          </a:p>
        </p:txBody>
      </p:sp>
      <p:pic>
        <p:nvPicPr>
          <p:cNvPr id="157" name="Google Shape;157;p7"/>
          <p:cNvPicPr preferRelativeResize="0"/>
          <p:nvPr/>
        </p:nvPicPr>
        <p:blipFill rotWithShape="1">
          <a:blip r:embed="rId4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58170" y="6022428"/>
            <a:ext cx="985830" cy="98583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7"/>
          <p:cNvSpPr/>
          <p:nvPr/>
        </p:nvSpPr>
        <p:spPr>
          <a:xfrm>
            <a:off x="7390463" y="-27354656"/>
            <a:ext cx="7033645" cy="353789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B5"/>
              </a:buClr>
              <a:buSzPts val="9300"/>
              <a:buFont typeface="Arial"/>
              <a:buNone/>
            </a:pPr>
            <a:r>
              <a:rPr b="0" i="0" lang="fr-FR" sz="9300" u="none" cap="none" strike="noStrike">
                <a:solidFill>
                  <a:srgbClr val="0070B5"/>
                </a:solidFill>
                <a:latin typeface="Arial"/>
                <a:ea typeface="Arial"/>
                <a:cs typeface="Arial"/>
                <a:sym typeface="Arial"/>
              </a:rPr>
              <a:t>Mag </a:t>
            </a:r>
            <a:r>
              <a:rPr b="0" i="0" lang="fr-FR" sz="11300" u="none" cap="none" strike="noStrike">
                <a:solidFill>
                  <a:srgbClr val="007CB5"/>
                </a:solidFill>
                <a:latin typeface="Poppins"/>
                <a:ea typeface="Poppins"/>
                <a:cs typeface="Poppins"/>
                <a:sym typeface="Poppins"/>
              </a:rPr>
              <a:t>info</a:t>
            </a:r>
            <a:r>
              <a:rPr b="0" i="0" lang="fr-FR" sz="1400" u="none" cap="none" strike="noStrike">
                <a:solidFill>
                  <a:srgbClr val="1E1916"/>
                </a:solidFill>
                <a:latin typeface="TrebuchetMS"/>
                <a:ea typeface="TrebuchetMS"/>
                <a:cs typeface="TrebuchetMS"/>
                <a:sym typeface="TrebuchetMS"/>
              </a:rPr>
              <a:t>NOVEMBRE </a:t>
            </a:r>
            <a:endParaRPr b="0" i="0" sz="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916"/>
              </a:buClr>
              <a:buSzPts val="1600"/>
              <a:buFont typeface="Arial"/>
              <a:buNone/>
            </a:pPr>
            <a:r>
              <a:rPr b="0" i="0" lang="fr-FR" sz="1600" u="none" cap="none" strike="noStrike">
                <a:solidFill>
                  <a:srgbClr val="1E1916"/>
                </a:solidFill>
                <a:latin typeface="TrebuchetMS"/>
                <a:ea typeface="TrebuchetMS"/>
                <a:cs typeface="TrebuchetMS"/>
                <a:sym typeface="TrebuchetMS"/>
              </a:rPr>
              <a:t>2025 </a:t>
            </a:r>
            <a:endParaRPr b="0" i="0" sz="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fr-FR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b="0" i="0" lang="fr-FR" sz="9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   </a:t>
            </a:r>
            <a:r>
              <a:rPr b="0" i="0" lang="fr-FR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i="0" lang="fr-FR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           </a:t>
            </a:r>
            <a:r>
              <a:rPr b="0" i="0" lang="fr-FR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i="0" lang="fr-FR" sz="14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          </a:t>
            </a:r>
            <a:r>
              <a:rPr b="0" i="0" lang="fr-FR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descr="page1image55206720" id="160" name="Google Shape;160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915963" y="-15964343"/>
            <a:ext cx="4102960" cy="16021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ge1image55202112" id="161" name="Google Shape;161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650013" y="-15964343"/>
            <a:ext cx="4102960" cy="1787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e image contenant texte, pelle mécanique, plante, plein air&#10;&#10;Description générée automatiquement" id="162" name="Google Shape;162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924932" y="920657"/>
            <a:ext cx="3601250" cy="5101771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7"/>
          <p:cNvSpPr txBox="1"/>
          <p:nvPr/>
        </p:nvSpPr>
        <p:spPr>
          <a:xfrm>
            <a:off x="-46763" y="1397592"/>
            <a:ext cx="457200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-FR" sz="3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 bref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type="ctrTitle"/>
          </p:nvPr>
        </p:nvSpPr>
        <p:spPr>
          <a:xfrm>
            <a:off x="560098" y="768459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</a:pPr>
            <a:r>
              <a:rPr lang="fr-FR">
                <a:solidFill>
                  <a:srgbClr val="0070C0"/>
                </a:solidFill>
              </a:rPr>
              <a:t>Annexes</a:t>
            </a:r>
            <a:endParaRPr/>
          </a:p>
        </p:txBody>
      </p:sp>
      <p:sp>
        <p:nvSpPr>
          <p:cNvPr id="169" name="Google Shape;169;p26"/>
          <p:cNvSpPr txBox="1"/>
          <p:nvPr>
            <p:ph idx="1" type="subTitle"/>
          </p:nvPr>
        </p:nvSpPr>
        <p:spPr>
          <a:xfrm>
            <a:off x="560098" y="2831691"/>
            <a:ext cx="7854696" cy="2176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rmAutofit/>
          </a:bodyPr>
          <a:lstStyle/>
          <a:p>
            <a:pPr indent="-457200" lvl="0" marL="528955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Rappel des sujets de prière à afficher durant le moment de prière</a:t>
            </a:r>
            <a:endParaRPr/>
          </a:p>
          <a:p>
            <a:pPr indent="-457200" lvl="0" marL="528955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2470"/>
              <a:buFont typeface="Arial"/>
              <a:buChar char="•"/>
            </a:pPr>
            <a:r>
              <a:rPr lang="fr-FR">
                <a:solidFill>
                  <a:srgbClr val="0070C0"/>
                </a:solidFill>
              </a:rPr>
              <a:t>Pour plus d’informations sur EBMI</a:t>
            </a:r>
            <a:endParaRPr/>
          </a:p>
        </p:txBody>
      </p:sp>
      <p:pic>
        <p:nvPicPr>
          <p:cNvPr id="170" name="Google Shape;170;p26"/>
          <p:cNvPicPr preferRelativeResize="0"/>
          <p:nvPr/>
        </p:nvPicPr>
        <p:blipFill rotWithShape="1">
          <a:blip r:embed="rId3">
            <a:alphaModFix/>
          </a:blip>
          <a:srcRect b="0" l="0" r="1086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70" y="5872170"/>
            <a:ext cx="985830" cy="98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EF7FF"/>
            </a:gs>
            <a:gs pos="74000">
              <a:srgbClr val="80BDF6"/>
            </a:gs>
            <a:gs pos="83000">
              <a:srgbClr val="80BDF6"/>
            </a:gs>
            <a:gs pos="100000">
              <a:srgbClr val="AAD4F9"/>
            </a:gs>
          </a:gsLst>
          <a:lin ang="5400000" scaled="0"/>
        </a:gra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7"/>
          <p:cNvPicPr preferRelativeResize="0"/>
          <p:nvPr/>
        </p:nvPicPr>
        <p:blipFill rotWithShape="1">
          <a:blip r:embed="rId3">
            <a:alphaModFix/>
          </a:blip>
          <a:srcRect b="0" l="0" r="1088" t="0"/>
          <a:stretch/>
        </p:blipFill>
        <p:spPr>
          <a:xfrm>
            <a:off x="2" y="6022428"/>
            <a:ext cx="1376855" cy="835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8170" y="5878108"/>
            <a:ext cx="985830" cy="98583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7"/>
          <p:cNvSpPr txBox="1"/>
          <p:nvPr/>
        </p:nvSpPr>
        <p:spPr>
          <a:xfrm>
            <a:off x="688429" y="1342102"/>
            <a:ext cx="7788000" cy="45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Daniel et Alice SELY </a:t>
            </a:r>
            <a:r>
              <a:rPr b="0" i="0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-342900" lvl="3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Formation des responsables d’églises MIENH</a:t>
            </a:r>
            <a:endParaRPr/>
          </a:p>
          <a:p>
            <a:pPr indent="-342900" lvl="3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Centre de formation en cours de construction</a:t>
            </a:r>
            <a:endParaRPr/>
          </a:p>
          <a:p>
            <a:pPr indent="-158750" lvl="3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None/>
            </a:pPr>
            <a:r>
              <a:t/>
            </a:r>
            <a:endParaRPr b="0" i="1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Didier et Uranie ASTORGA </a:t>
            </a:r>
            <a:r>
              <a:rPr b="0" i="0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Travail d’alphabétisation en lien avec l’ONG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Santé dans un pays très chaud et humide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Protection dans les déplacements</a:t>
            </a:r>
            <a:endParaRPr/>
          </a:p>
          <a:p>
            <a:pPr indent="-1079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Nathan et Loïs M</a:t>
            </a:r>
            <a:r>
              <a:rPr i="1" lang="fr-FR" sz="2800">
                <a:solidFill>
                  <a:srgbClr val="0070C0"/>
                </a:solidFill>
              </a:rPr>
              <a:t>INARD</a:t>
            </a:r>
            <a:r>
              <a:rPr b="0" i="0" lang="fr-FR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-342900" lvl="3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L’opération d’Aïna en 2026</a:t>
            </a:r>
            <a:endParaRPr/>
          </a:p>
          <a:p>
            <a:pPr indent="-342900" lvl="3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Leur vie en France et un emploi pour Nathan</a:t>
            </a:r>
            <a:endParaRPr/>
          </a:p>
          <a:p>
            <a:pPr indent="-342900" lvl="3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fr-FR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Leur avenir dans la mission</a:t>
            </a:r>
            <a:endParaRPr/>
          </a:p>
        </p:txBody>
      </p:sp>
      <p:sp>
        <p:nvSpPr>
          <p:cNvPr id="179" name="Google Shape;179;p27"/>
          <p:cNvSpPr txBox="1"/>
          <p:nvPr/>
        </p:nvSpPr>
        <p:spPr>
          <a:xfrm>
            <a:off x="-66745" y="653028"/>
            <a:ext cx="914400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3000" u="none" cap="none" strike="noStrike">
                <a:solidFill>
                  <a:srgbClr val="0F6FC6"/>
                </a:solidFill>
                <a:latin typeface="Arial"/>
                <a:ea typeface="Arial"/>
                <a:cs typeface="Arial"/>
                <a:sym typeface="Arial"/>
              </a:rPr>
              <a:t>Sujets de prières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429000"/>
            <a:ext cx="9370931" cy="3573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8"/>
          <p:cNvPicPr preferRelativeResize="0"/>
          <p:nvPr/>
        </p:nvPicPr>
        <p:blipFill rotWithShape="1">
          <a:blip r:embed="rId4">
            <a:alphaModFix/>
          </a:blip>
          <a:srcRect b="0" l="0" r="1088" t="0"/>
          <a:stretch/>
        </p:blipFill>
        <p:spPr>
          <a:xfrm>
            <a:off x="0" y="6147171"/>
            <a:ext cx="1094608" cy="630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58170" y="6099102"/>
            <a:ext cx="985830" cy="985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-135020"/>
            <a:ext cx="9144000" cy="356402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8"/>
          <p:cNvSpPr/>
          <p:nvPr/>
        </p:nvSpPr>
        <p:spPr>
          <a:xfrm>
            <a:off x="0" y="0"/>
            <a:ext cx="3348994" cy="523220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0A51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EBM </a:t>
            </a:r>
            <a:r>
              <a:rPr b="1" i="0" lang="fr-FR" sz="28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International</a:t>
            </a:r>
            <a:endParaRPr b="1" i="0" sz="2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ébit">
  <a:themeElements>
    <a:clrScheme name="Débit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ébit">
  <a:themeElements>
    <a:clrScheme name="Débit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2022-10-14T15:11:21Z</dcterms:created>
  <dc:creator>lolot</dc:creator>
</cp:coreProperties>
</file>